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909300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60" userDrawn="1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5B7A"/>
    <a:srgbClr val="FF99FF"/>
    <a:srgbClr val="FF0066"/>
    <a:srgbClr val="FEF0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>
        <p:scale>
          <a:sx n="125" d="100"/>
          <a:sy n="125" d="100"/>
        </p:scale>
        <p:origin x="96" y="-4806"/>
      </p:cViewPr>
      <p:guideLst>
        <p:guide orient="horz" pos="286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3406" y="3381883"/>
            <a:ext cx="6611937" cy="22909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6812" y="6109208"/>
            <a:ext cx="5445125" cy="2727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950" b="1" i="0">
                <a:solidFill>
                  <a:srgbClr val="F05B7A"/>
                </a:solidFill>
                <a:latin typeface="KozGoPr6N-Heavy"/>
                <a:cs typeface="KozGoPr6N-Heav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950" b="1" i="0">
                <a:solidFill>
                  <a:srgbClr val="F05B7A"/>
                </a:solidFill>
                <a:latin typeface="KozGoPr6N-Heavy"/>
                <a:cs typeface="KozGoPr6N-Heav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937" y="2509139"/>
            <a:ext cx="3383756" cy="72001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6056" y="2509139"/>
            <a:ext cx="3383756" cy="72001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950" b="1" i="0">
                <a:solidFill>
                  <a:srgbClr val="F05B7A"/>
                </a:solidFill>
                <a:latin typeface="KozGoPr6N-Heavy"/>
                <a:cs typeface="KozGoPr6N-Heav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7775994" cy="10908004"/>
          </a:xfrm>
          <a:prstGeom prst="rect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7185" y="1865921"/>
            <a:ext cx="6544378" cy="9372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950" b="1" i="0">
                <a:solidFill>
                  <a:srgbClr val="F05B7A"/>
                </a:solidFill>
                <a:latin typeface="KozGoPr6N-Heavy"/>
                <a:cs typeface="KozGoPr6N-Heav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937" y="2509139"/>
            <a:ext cx="7000875" cy="72001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4775" y="10145649"/>
            <a:ext cx="2489200" cy="5454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937" y="10145649"/>
            <a:ext cx="1789112" cy="5454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600700" y="10145649"/>
            <a:ext cx="1789112" cy="5454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211170" y="361486"/>
            <a:ext cx="5350055" cy="136319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130"/>
              </a:spcBef>
            </a:pPr>
            <a:r>
              <a:rPr lang="ja-JP" altLang="en-US" sz="2800" spc="25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令和７年度</a:t>
            </a:r>
            <a:br>
              <a:rPr lang="en-US" altLang="ja-JP" spc="25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lang="ja-JP" altLang="en-US" sz="6000" spc="25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ママパパクラス</a:t>
            </a:r>
            <a:endParaRPr sz="6000" spc="25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6" name="object 3">
            <a:extLst>
              <a:ext uri="{FF2B5EF4-FFF2-40B4-BE49-F238E27FC236}">
                <a16:creationId xmlns:a16="http://schemas.microsoft.com/office/drawing/2014/main" id="{2C699B59-7598-184F-ABC0-506B76B09DD9}"/>
              </a:ext>
            </a:extLst>
          </p:cNvPr>
          <p:cNvSpPr txBox="1"/>
          <p:nvPr/>
        </p:nvSpPr>
        <p:spPr>
          <a:xfrm>
            <a:off x="4564197" y="6060041"/>
            <a:ext cx="2913817" cy="1120178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15"/>
              </a:spcBef>
            </a:pPr>
            <a:r>
              <a:rPr lang="ja-JP" altLang="en-US" sz="1400" b="1" spc="5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KozGoPro-Medium"/>
              </a:rPr>
              <a:t>山北町健康福祉センター</a:t>
            </a:r>
            <a:endParaRPr lang="en-US" altLang="ja-JP" sz="1400" b="1" spc="5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KozGoPro-Medium"/>
            </a:endParaRPr>
          </a:p>
          <a:p>
            <a:pPr marL="12700">
              <a:lnSpc>
                <a:spcPct val="100000"/>
              </a:lnSpc>
              <a:spcBef>
                <a:spcPts val="515"/>
              </a:spcBef>
            </a:pPr>
            <a:r>
              <a:rPr sz="1400" b="1" spc="5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KozGoPro-Medium"/>
              </a:rPr>
              <a:t>TEL</a:t>
            </a:r>
            <a:r>
              <a:rPr lang="en-US" altLang="ja-JP" sz="1400" b="1" spc="5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KozGoPro-Medium"/>
              </a:rPr>
              <a:t> </a:t>
            </a:r>
            <a:r>
              <a:rPr sz="1400" b="1" spc="5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KozGoPro-Medium"/>
              </a:rPr>
              <a:t>:</a:t>
            </a:r>
            <a:r>
              <a:rPr lang="en-US" altLang="ja-JP" sz="1400" b="1" spc="5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KozGoPro-Medium"/>
              </a:rPr>
              <a:t> 0465-75-0822</a:t>
            </a:r>
          </a:p>
          <a:p>
            <a:pPr marL="12700">
              <a:lnSpc>
                <a:spcPct val="100000"/>
              </a:lnSpc>
              <a:spcBef>
                <a:spcPts val="515"/>
              </a:spcBef>
            </a:pPr>
            <a:r>
              <a:rPr lang="ja-JP" altLang="en-US" sz="14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KozGoPro-Medium"/>
              </a:rPr>
              <a:t>受付時間：月曜日～金曜日</a:t>
            </a:r>
            <a:endParaRPr lang="en-US" altLang="ja-JP" sz="1400" b="1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KozGoPro-Medium"/>
            </a:endParaRPr>
          </a:p>
          <a:p>
            <a:pPr marL="12700">
              <a:lnSpc>
                <a:spcPct val="100000"/>
              </a:lnSpc>
              <a:spcBef>
                <a:spcPts val="515"/>
              </a:spcBef>
            </a:pPr>
            <a:r>
              <a:rPr lang="ja-JP" altLang="en-US" sz="14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KozGoPro-Medium"/>
              </a:rPr>
              <a:t>祝祭日を除く ８時</a:t>
            </a:r>
            <a:r>
              <a:rPr lang="en-US" altLang="ja-JP" sz="14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KozGoPro-Medium"/>
              </a:rPr>
              <a:t>30</a:t>
            </a:r>
            <a:r>
              <a:rPr lang="ja-JP" altLang="en-US" sz="14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KozGoPro-Medium"/>
              </a:rPr>
              <a:t>分～</a:t>
            </a:r>
            <a:r>
              <a:rPr lang="en-US" altLang="ja-JP" sz="14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KozGoPro-Medium"/>
              </a:rPr>
              <a:t>17</a:t>
            </a:r>
            <a:r>
              <a:rPr lang="ja-JP" altLang="en-US" sz="14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KozGoPro-Medium"/>
              </a:rPr>
              <a:t>時</a:t>
            </a:r>
            <a:r>
              <a:rPr lang="en-US" altLang="ja-JP" sz="14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KozGoPro-Medium"/>
              </a:rPr>
              <a:t>15</a:t>
            </a:r>
            <a:r>
              <a:rPr lang="ja-JP" altLang="en-US" sz="14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KozGoPro-Medium"/>
              </a:rPr>
              <a:t>分</a:t>
            </a:r>
            <a:endParaRPr lang="en-US" altLang="ja-JP" sz="1400" b="1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KozGoPro-Medium"/>
            </a:endParaRP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506AA3CE-9A4B-0D46-B6B1-1446341283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597" y="5741796"/>
            <a:ext cx="2146300" cy="272503"/>
          </a:xfrm>
          <a:prstGeom prst="rect">
            <a:avLst/>
          </a:prstGeom>
        </p:spPr>
      </p:pic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D4A351A0-8AD5-8A4C-9EDA-F029AEA91F97}"/>
              </a:ext>
            </a:extLst>
          </p:cNvPr>
          <p:cNvSpPr txBox="1"/>
          <p:nvPr/>
        </p:nvSpPr>
        <p:spPr>
          <a:xfrm>
            <a:off x="5117337" y="5762419"/>
            <a:ext cx="17587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お問合せはこちら</a:t>
            </a:r>
          </a:p>
        </p:txBody>
      </p:sp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5873EE9E-1D4A-499D-8F63-221DF935BF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9302853"/>
              </p:ext>
            </p:extLst>
          </p:nvPr>
        </p:nvGraphicFramePr>
        <p:xfrm>
          <a:off x="996267" y="3045269"/>
          <a:ext cx="5779860" cy="18979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26620">
                  <a:extLst>
                    <a:ext uri="{9D8B030D-6E8A-4147-A177-3AD203B41FA5}">
                      <a16:colId xmlns:a16="http://schemas.microsoft.com/office/drawing/2014/main" val="4246261672"/>
                    </a:ext>
                  </a:extLst>
                </a:gridCol>
                <a:gridCol w="1926620">
                  <a:extLst>
                    <a:ext uri="{9D8B030D-6E8A-4147-A177-3AD203B41FA5}">
                      <a16:colId xmlns:a16="http://schemas.microsoft.com/office/drawing/2014/main" val="3422887308"/>
                    </a:ext>
                  </a:extLst>
                </a:gridCol>
                <a:gridCol w="1926620">
                  <a:extLst>
                    <a:ext uri="{9D8B030D-6E8A-4147-A177-3AD203B41FA5}">
                      <a16:colId xmlns:a16="http://schemas.microsoft.com/office/drawing/2014/main" val="1059802544"/>
                    </a:ext>
                  </a:extLst>
                </a:gridCol>
              </a:tblGrid>
              <a:tr h="866273">
                <a:tc>
                  <a:txBody>
                    <a:bodyPr/>
                    <a:lstStyle/>
                    <a:p>
                      <a:r>
                        <a:rPr kumimoji="1" lang="ja-JP" altLang="en-US" sz="12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１日目</a:t>
                      </a:r>
                      <a:endParaRPr kumimoji="1" lang="en-US" altLang="ja-JP" sz="1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・妊娠中の過ごし方</a:t>
                      </a:r>
                      <a:endParaRPr kumimoji="1" lang="en-US" altLang="ja-JP" sz="1200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・妊娠中の体と心の変化</a:t>
                      </a:r>
                      <a:endParaRPr kumimoji="1" lang="en-US" altLang="ja-JP" sz="1200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・母乳育児</a:t>
                      </a:r>
                      <a:endParaRPr kumimoji="1" lang="en-US" altLang="ja-JP" sz="1200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・お産の進み方</a:t>
                      </a:r>
                    </a:p>
                  </a:txBody>
                  <a:tcPr>
                    <a:lnL w="12700" cap="flat" cmpd="sng" algn="ctr">
                      <a:solidFill>
                        <a:srgbClr val="FF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２日目</a:t>
                      </a:r>
                      <a:endParaRPr kumimoji="1" lang="en-US" altLang="ja-JP" sz="1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endParaRPr kumimoji="1" lang="en-US" altLang="ja-JP" sz="1200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・妊娠中の食事</a:t>
                      </a:r>
                      <a:endParaRPr kumimoji="1" lang="en-US" altLang="ja-JP" sz="1200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・歯と口の健康</a:t>
                      </a:r>
                    </a:p>
                  </a:txBody>
                  <a:tcPr>
                    <a:lnL w="12700" cap="flat" cmpd="sng" algn="ctr">
                      <a:solidFill>
                        <a:srgbClr val="FF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３日目</a:t>
                      </a:r>
                      <a:endParaRPr kumimoji="1" lang="en-US" altLang="ja-JP" sz="1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endParaRPr kumimoji="1" lang="en-US" altLang="ja-JP" sz="1200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・新生児との一日</a:t>
                      </a:r>
                      <a:endParaRPr kumimoji="1" lang="en-US" altLang="ja-JP" sz="1200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・沐浴実習</a:t>
                      </a:r>
                    </a:p>
                  </a:txBody>
                  <a:tcPr>
                    <a:lnL w="12700" cap="flat" cmpd="sng" algn="ctr">
                      <a:solidFill>
                        <a:srgbClr val="FF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053907"/>
                  </a:ext>
                </a:extLst>
              </a:tr>
              <a:tr h="892121"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・５月</a:t>
                      </a:r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10</a:t>
                      </a: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日（土）</a:t>
                      </a:r>
                      <a:endParaRPr kumimoji="1" lang="en-US" altLang="ja-JP" sz="1200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・９月６日（土）</a:t>
                      </a:r>
                      <a:endParaRPr kumimoji="1" lang="en-US" altLang="ja-JP" sz="1200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・令和８年</a:t>
                      </a:r>
                      <a:endParaRPr kumimoji="1" lang="en-US" altLang="ja-JP" sz="1200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  １月</a:t>
                      </a:r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10</a:t>
                      </a: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日（土）</a:t>
                      </a:r>
                    </a:p>
                  </a:txBody>
                  <a:tcPr>
                    <a:lnL w="12700" cap="flat" cmpd="sng" algn="ctr">
                      <a:solidFill>
                        <a:srgbClr val="FF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・６月３日（火）</a:t>
                      </a:r>
                      <a:endParaRPr kumimoji="1" lang="en-US" altLang="ja-JP" sz="1200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・</a:t>
                      </a:r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10</a:t>
                      </a: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月７日（火）</a:t>
                      </a:r>
                      <a:endParaRPr kumimoji="1" lang="en-US" altLang="ja-JP" sz="1200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・令和８年</a:t>
                      </a:r>
                      <a:endParaRPr kumimoji="1" lang="en-US" altLang="ja-JP" sz="1200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   ２月３日（火）</a:t>
                      </a:r>
                    </a:p>
                  </a:txBody>
                  <a:tcPr>
                    <a:lnL w="12700" cap="flat" cmpd="sng" algn="ctr">
                      <a:solidFill>
                        <a:srgbClr val="FF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・７月５日（土）</a:t>
                      </a:r>
                      <a:endParaRPr kumimoji="1" lang="en-US" altLang="ja-JP" sz="1200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・</a:t>
                      </a:r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11</a:t>
                      </a: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月８日（土）</a:t>
                      </a:r>
                      <a:endParaRPr kumimoji="1" lang="en-US" altLang="ja-JP" sz="1200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・令和８年</a:t>
                      </a:r>
                      <a:endParaRPr kumimoji="1" lang="en-US" altLang="ja-JP" sz="1200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   ３月７日（土）</a:t>
                      </a:r>
                    </a:p>
                  </a:txBody>
                  <a:tcPr>
                    <a:lnL w="12700" cap="flat" cmpd="sng" algn="ctr">
                      <a:solidFill>
                        <a:srgbClr val="FF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0440520"/>
                  </a:ext>
                </a:extLst>
              </a:tr>
            </a:tbl>
          </a:graphicData>
        </a:graphic>
      </p:graphicFrame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CDB4BBA-12EC-4233-8B74-326BF090E366}"/>
              </a:ext>
            </a:extLst>
          </p:cNvPr>
          <p:cNvSpPr txBox="1"/>
          <p:nvPr/>
        </p:nvSpPr>
        <p:spPr>
          <a:xfrm>
            <a:off x="1203140" y="1828008"/>
            <a:ext cx="53500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初めてでも、二人目以降でも･･･</a:t>
            </a:r>
            <a:endParaRPr kumimoji="1" lang="en-US" altLang="ja-JP" sz="16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1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心配になるのは大切な我が子だから。</a:t>
            </a:r>
            <a:endParaRPr kumimoji="1" lang="en-US" altLang="ja-JP" sz="16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1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妊娠・出産への不安を減らし、安心して赤ちゃんを迎える準備をしましょう。</a:t>
            </a:r>
            <a:endParaRPr kumimoji="1" lang="en-US" altLang="ja-JP" sz="16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0BF7F59-9573-42FB-A937-419438D60E55}"/>
              </a:ext>
            </a:extLst>
          </p:cNvPr>
          <p:cNvSpPr txBox="1"/>
          <p:nvPr/>
        </p:nvSpPr>
        <p:spPr>
          <a:xfrm>
            <a:off x="661152" y="5089753"/>
            <a:ext cx="3565705" cy="2923877"/>
          </a:xfrm>
          <a:prstGeom prst="rect">
            <a:avLst/>
          </a:prstGeom>
          <a:noFill/>
          <a:ln w="19050">
            <a:solidFill>
              <a:srgbClr val="F05B7A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時間：</a:t>
            </a:r>
            <a:endParaRPr kumimoji="1" lang="en-US" altLang="ja-JP" sz="1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lang="ja-JP" altLang="en-US" sz="1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・１日目・３日目：</a:t>
            </a:r>
            <a:r>
              <a:rPr lang="en-US" altLang="ja-JP" sz="1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10</a:t>
            </a:r>
            <a:r>
              <a:rPr lang="ja-JP" altLang="en-US" sz="1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時～</a:t>
            </a:r>
            <a:endParaRPr lang="en-US" altLang="ja-JP" sz="1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lang="ja-JP" altLang="en-US" sz="1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               （受付９時</a:t>
            </a:r>
            <a:r>
              <a:rPr lang="en-US" altLang="ja-JP" sz="1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45</a:t>
            </a:r>
            <a:r>
              <a:rPr lang="ja-JP" altLang="en-US" sz="1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分～）</a:t>
            </a:r>
            <a:endParaRPr lang="en-US" altLang="ja-JP" sz="1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kumimoji="1" lang="ja-JP" altLang="en-US" sz="1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・２日目：９時～（受付８時</a:t>
            </a:r>
            <a:r>
              <a:rPr kumimoji="1" lang="en-US" altLang="ja-JP" sz="1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45</a:t>
            </a:r>
            <a:r>
              <a:rPr kumimoji="1" lang="ja-JP" altLang="en-US" sz="1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分～）</a:t>
            </a:r>
            <a:endParaRPr kumimoji="1" lang="en-US" altLang="ja-JP" sz="1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kumimoji="1" lang="ja-JP" altLang="en-US" sz="1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会場：</a:t>
            </a:r>
            <a:endParaRPr kumimoji="1" lang="en-US" altLang="ja-JP" sz="1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kumimoji="1" lang="ja-JP" altLang="en-US" sz="1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・山北町健康福祉センター</a:t>
            </a:r>
            <a:endParaRPr kumimoji="1" lang="en-US" altLang="ja-JP" sz="1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kumimoji="1" lang="ja-JP" altLang="en-US" sz="1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対象：</a:t>
            </a:r>
            <a:endParaRPr kumimoji="1" lang="en-US" altLang="ja-JP" sz="1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kumimoji="1" lang="ja-JP" altLang="en-US" sz="1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・妊婦とその家族</a:t>
            </a:r>
            <a:endParaRPr kumimoji="1" lang="en-US" altLang="ja-JP" sz="1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kumimoji="1" lang="ja-JP" altLang="en-US" sz="1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予約：</a:t>
            </a:r>
            <a:endParaRPr kumimoji="1" lang="en-US" altLang="ja-JP" sz="1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kumimoji="1" lang="ja-JP" altLang="en-US" sz="1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・３日前までにお申込みください。</a:t>
            </a:r>
            <a:endParaRPr kumimoji="1" lang="en-US" altLang="ja-JP" sz="1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kumimoji="1" lang="ja-JP" altLang="en-US" sz="1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その他：</a:t>
            </a:r>
            <a:endParaRPr kumimoji="1" lang="en-US" altLang="ja-JP" sz="1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kumimoji="1" lang="ja-JP" altLang="en-US" sz="1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・パンツスタイルなど、動きやすい格好でお越しください。</a:t>
            </a:r>
            <a:endParaRPr kumimoji="1" lang="en-US" altLang="ja-JP" sz="1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kumimoji="1" lang="ja-JP" altLang="en-US" sz="1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・水分補給ができるものをお持ちください</a:t>
            </a:r>
            <a:r>
              <a:rPr kumimoji="1" lang="ja-JP" altLang="en-US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en-US" altLang="ja-JP" sz="1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endParaRPr kumimoji="1" lang="ja-JP" altLang="en-US" sz="1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10" name="図 9" descr="E:\R3妊婦イラスト.jpg">
            <a:extLst>
              <a:ext uri="{FF2B5EF4-FFF2-40B4-BE49-F238E27FC236}">
                <a16:creationId xmlns:a16="http://schemas.microsoft.com/office/drawing/2014/main" id="{674714C0-40C5-4000-AFEE-586FCF8424C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279" y="454027"/>
            <a:ext cx="942121" cy="1745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8595B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529</TotalTime>
  <Words>249</Words>
  <Application>Microsoft Office PowerPoint</Application>
  <PresentationFormat>ユーザー設定</PresentationFormat>
  <Paragraphs>47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KozGoPr6N-Heavy</vt:lpstr>
      <vt:lpstr>KozGoPro-Medium</vt:lpstr>
      <vt:lpstr>UD デジタル 教科書体 N-B</vt:lpstr>
      <vt:lpstr>UD デジタル 教科書体 NK-B</vt:lpstr>
      <vt:lpstr>UD デジタル 教科書体 NK-R</vt:lpstr>
      <vt:lpstr>Calibri</vt:lpstr>
      <vt:lpstr>Office Theme</vt:lpstr>
      <vt:lpstr>令和７年度 ママパパクラス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cute</dc:title>
  <dc:creator>櫻井 ちはや</dc:creator>
  <cp:lastModifiedBy>櫻井 ちはや</cp:lastModifiedBy>
  <cp:revision>28</cp:revision>
  <cp:lastPrinted>2025-04-09T05:20:32Z</cp:lastPrinted>
  <dcterms:created xsi:type="dcterms:W3CDTF">2019-09-05T09:35:02Z</dcterms:created>
  <dcterms:modified xsi:type="dcterms:W3CDTF">2025-04-09T05:24:20Z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2019-09-05T00:00:00Z</vt:filetime>
  </property>
  <property fmtid="{D5CDD505-2E9C-101B-9397-08002B2CF9AE}" pid="3" name="Creator">
    <vt:lpwstr>Adobe Illustrator CC 23.0 (Macintosh)</vt:lpwstr>
  </property>
  <property fmtid="{D5CDD505-2E9C-101B-9397-08002B2CF9AE}" pid="4" name="LastSaved">
    <vt:filetime>2019-09-05T00:00:00Z</vt:filetime>
  </property>
</Properties>
</file>